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56" r:id="rId1"/>
  </p:sldMasterIdLst>
  <p:sldIdLst>
    <p:sldId id="256" r:id="rId2"/>
    <p:sldId id="279" r:id="rId3"/>
    <p:sldId id="271" r:id="rId4"/>
    <p:sldId id="278" r:id="rId5"/>
    <p:sldId id="280" r:id="rId6"/>
    <p:sldId id="281" r:id="rId7"/>
    <p:sldId id="282" r:id="rId8"/>
    <p:sldId id="285" r:id="rId9"/>
    <p:sldId id="284" r:id="rId10"/>
    <p:sldId id="28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9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C833A5B-6C96-4640-9683-14B45381D54B}" type="datetimeFigureOut">
              <a:rPr lang="en-US" smtClean="0"/>
              <a:t>2/23/2023</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E159AD0-8D12-42E8-A586-5749468EAD07}" type="slidenum">
              <a:rPr lang="en-US" smtClean="0"/>
              <a:t>‹#›</a:t>
            </a:fld>
            <a:endParaRPr lang="en-US"/>
          </a:p>
        </p:txBody>
      </p:sp>
    </p:spTree>
    <p:extLst>
      <p:ext uri="{BB962C8B-B14F-4D97-AF65-F5344CB8AC3E}">
        <p14:creationId xmlns:p14="http://schemas.microsoft.com/office/powerpoint/2010/main" val="401785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C833A5B-6C96-4640-9683-14B45381D54B}" type="datetimeFigureOut">
              <a:rPr lang="en-US" smtClean="0"/>
              <a:t>2/23/2023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E159AD0-8D12-42E8-A586-5749468EAD07}" type="slidenum">
              <a:rPr lang="en-US" smtClean="0"/>
              <a:t>‹#›</a:t>
            </a:fld>
            <a:endParaRPr lang="en-US"/>
          </a:p>
        </p:txBody>
      </p:sp>
    </p:spTree>
    <p:extLst>
      <p:ext uri="{BB962C8B-B14F-4D97-AF65-F5344CB8AC3E}">
        <p14:creationId xmlns:p14="http://schemas.microsoft.com/office/powerpoint/2010/main" val="178550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C833A5B-6C96-4640-9683-14B45381D54B}" type="datetimeFigureOut">
              <a:rPr lang="en-US" smtClean="0"/>
              <a:t>2/23/2023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E159AD0-8D12-42E8-A586-5749468EAD07}"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06420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3C833A5B-6C96-4640-9683-14B45381D54B}" type="datetimeFigureOut">
              <a:rPr lang="en-US" smtClean="0"/>
              <a:t>2/23/2023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E159AD0-8D12-42E8-A586-5749468EAD07}" type="slidenum">
              <a:rPr lang="en-US" smtClean="0"/>
              <a:t>‹#›</a:t>
            </a:fld>
            <a:endParaRPr lang="en-US"/>
          </a:p>
        </p:txBody>
      </p:sp>
    </p:spTree>
    <p:extLst>
      <p:ext uri="{BB962C8B-B14F-4D97-AF65-F5344CB8AC3E}">
        <p14:creationId xmlns:p14="http://schemas.microsoft.com/office/powerpoint/2010/main" val="35319395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3C833A5B-6C96-4640-9683-14B45381D54B}" type="datetimeFigureOut">
              <a:rPr lang="en-US" smtClean="0"/>
              <a:t>2/23/2023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E159AD0-8D12-42E8-A586-5749468EAD07}"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745321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3C833A5B-6C96-4640-9683-14B45381D54B}" type="datetimeFigureOut">
              <a:rPr lang="en-US" smtClean="0"/>
              <a:t>2/23/2023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E159AD0-8D12-42E8-A586-5749468EAD07}" type="slidenum">
              <a:rPr lang="en-US" smtClean="0"/>
              <a:t>‹#›</a:t>
            </a:fld>
            <a:endParaRPr lang="en-US"/>
          </a:p>
        </p:txBody>
      </p:sp>
    </p:spTree>
    <p:extLst>
      <p:ext uri="{BB962C8B-B14F-4D97-AF65-F5344CB8AC3E}">
        <p14:creationId xmlns:p14="http://schemas.microsoft.com/office/powerpoint/2010/main" val="30292771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833A5B-6C96-4640-9683-14B45381D54B}" type="datetimeFigureOut">
              <a:rPr lang="en-US" smtClean="0"/>
              <a:t>2/23/2023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E159AD0-8D12-42E8-A586-5749468EAD07}" type="slidenum">
              <a:rPr lang="en-US" smtClean="0"/>
              <a:t>‹#›</a:t>
            </a:fld>
            <a:endParaRPr lang="en-US"/>
          </a:p>
        </p:txBody>
      </p:sp>
    </p:spTree>
    <p:extLst>
      <p:ext uri="{BB962C8B-B14F-4D97-AF65-F5344CB8AC3E}">
        <p14:creationId xmlns:p14="http://schemas.microsoft.com/office/powerpoint/2010/main" val="40216977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833A5B-6C96-4640-9683-14B45381D54B}" type="datetimeFigureOut">
              <a:rPr lang="en-US" smtClean="0"/>
              <a:t>2/23/2023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E159AD0-8D12-42E8-A586-5749468EAD07}" type="slidenum">
              <a:rPr lang="en-US" smtClean="0"/>
              <a:t>‹#›</a:t>
            </a:fld>
            <a:endParaRPr lang="en-US"/>
          </a:p>
        </p:txBody>
      </p:sp>
    </p:spTree>
    <p:extLst>
      <p:ext uri="{BB962C8B-B14F-4D97-AF65-F5344CB8AC3E}">
        <p14:creationId xmlns:p14="http://schemas.microsoft.com/office/powerpoint/2010/main" val="2271800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833A5B-6C96-4640-9683-14B45381D54B}" type="datetimeFigureOut">
              <a:rPr lang="en-US" smtClean="0"/>
              <a:t>2/23/2023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E159AD0-8D12-42E8-A586-5749468EAD07}" type="slidenum">
              <a:rPr lang="en-US" smtClean="0"/>
              <a:t>‹#›</a:t>
            </a:fld>
            <a:endParaRPr lang="en-US"/>
          </a:p>
        </p:txBody>
      </p:sp>
    </p:spTree>
    <p:extLst>
      <p:ext uri="{BB962C8B-B14F-4D97-AF65-F5344CB8AC3E}">
        <p14:creationId xmlns:p14="http://schemas.microsoft.com/office/powerpoint/2010/main" val="4014862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C833A5B-6C96-4640-9683-14B45381D54B}" type="datetimeFigureOut">
              <a:rPr lang="en-US" smtClean="0"/>
              <a:t>2/23/2023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E159AD0-8D12-42E8-A586-5749468EAD07}" type="slidenum">
              <a:rPr lang="en-US" smtClean="0"/>
              <a:t>‹#›</a:t>
            </a:fld>
            <a:endParaRPr lang="en-US"/>
          </a:p>
        </p:txBody>
      </p:sp>
    </p:spTree>
    <p:extLst>
      <p:ext uri="{BB962C8B-B14F-4D97-AF65-F5344CB8AC3E}">
        <p14:creationId xmlns:p14="http://schemas.microsoft.com/office/powerpoint/2010/main" val="416703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C833A5B-6C96-4640-9683-14B45381D54B}" type="datetimeFigureOut">
              <a:rPr lang="en-US" smtClean="0"/>
              <a:t>2/23/2023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E159AD0-8D12-42E8-A586-5749468EAD07}" type="slidenum">
              <a:rPr lang="en-US" smtClean="0"/>
              <a:t>‹#›</a:t>
            </a:fld>
            <a:endParaRPr lang="en-US"/>
          </a:p>
        </p:txBody>
      </p:sp>
    </p:spTree>
    <p:extLst>
      <p:ext uri="{BB962C8B-B14F-4D97-AF65-F5344CB8AC3E}">
        <p14:creationId xmlns:p14="http://schemas.microsoft.com/office/powerpoint/2010/main" val="691784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833A5B-6C96-4640-9683-14B45381D54B}" type="datetimeFigureOut">
              <a:rPr lang="en-US" smtClean="0"/>
              <a:t>2/23/2023</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E159AD0-8D12-42E8-A586-5749468EAD07}" type="slidenum">
              <a:rPr lang="en-US" smtClean="0"/>
              <a:t>‹#›</a:t>
            </a:fld>
            <a:endParaRPr lang="en-US"/>
          </a:p>
        </p:txBody>
      </p:sp>
    </p:spTree>
    <p:extLst>
      <p:ext uri="{BB962C8B-B14F-4D97-AF65-F5344CB8AC3E}">
        <p14:creationId xmlns:p14="http://schemas.microsoft.com/office/powerpoint/2010/main" val="1858023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C833A5B-6C96-4640-9683-14B45381D54B}" type="datetimeFigureOut">
              <a:rPr lang="en-US" smtClean="0"/>
              <a:t>2/23/2023</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E159AD0-8D12-42E8-A586-5749468EAD07}" type="slidenum">
              <a:rPr lang="en-US" smtClean="0"/>
              <a:t>‹#›</a:t>
            </a:fld>
            <a:endParaRPr lang="en-US"/>
          </a:p>
        </p:txBody>
      </p:sp>
    </p:spTree>
    <p:extLst>
      <p:ext uri="{BB962C8B-B14F-4D97-AF65-F5344CB8AC3E}">
        <p14:creationId xmlns:p14="http://schemas.microsoft.com/office/powerpoint/2010/main" val="755303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833A5B-6C96-4640-9683-14B45381D54B}" type="datetimeFigureOut">
              <a:rPr lang="en-US" smtClean="0"/>
              <a:t>2/23/2023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E159AD0-8D12-42E8-A586-5749468EAD07}" type="slidenum">
              <a:rPr lang="en-US" smtClean="0"/>
              <a:t>‹#›</a:t>
            </a:fld>
            <a:endParaRPr lang="en-US"/>
          </a:p>
        </p:txBody>
      </p:sp>
    </p:spTree>
    <p:extLst>
      <p:ext uri="{BB962C8B-B14F-4D97-AF65-F5344CB8AC3E}">
        <p14:creationId xmlns:p14="http://schemas.microsoft.com/office/powerpoint/2010/main" val="3023350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C833A5B-6C96-4640-9683-14B45381D54B}" type="datetimeFigureOut">
              <a:rPr lang="en-US" smtClean="0"/>
              <a:t>2/23/2023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E159AD0-8D12-42E8-A586-5749468EAD07}" type="slidenum">
              <a:rPr lang="en-US" smtClean="0"/>
              <a:t>‹#›</a:t>
            </a:fld>
            <a:endParaRPr lang="en-US"/>
          </a:p>
        </p:txBody>
      </p:sp>
    </p:spTree>
    <p:extLst>
      <p:ext uri="{BB962C8B-B14F-4D97-AF65-F5344CB8AC3E}">
        <p14:creationId xmlns:p14="http://schemas.microsoft.com/office/powerpoint/2010/main" val="2103060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C833A5B-6C96-4640-9683-14B45381D54B}" type="datetimeFigureOut">
              <a:rPr lang="en-US" smtClean="0"/>
              <a:t>2/23/2023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E159AD0-8D12-42E8-A586-5749468EAD07}" type="slidenum">
              <a:rPr lang="en-US" smtClean="0"/>
              <a:t>‹#›</a:t>
            </a:fld>
            <a:endParaRPr lang="en-US"/>
          </a:p>
        </p:txBody>
      </p:sp>
    </p:spTree>
    <p:extLst>
      <p:ext uri="{BB962C8B-B14F-4D97-AF65-F5344CB8AC3E}">
        <p14:creationId xmlns:p14="http://schemas.microsoft.com/office/powerpoint/2010/main" val="3845584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C833A5B-6C96-4640-9683-14B45381D54B}" type="datetimeFigureOut">
              <a:rPr lang="en-US" smtClean="0"/>
              <a:t>2/23/2023</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E159AD0-8D12-42E8-A586-5749468EAD07}" type="slidenum">
              <a:rPr lang="en-US" smtClean="0"/>
              <a:t>‹#›</a:t>
            </a:fld>
            <a:endParaRPr lang="en-US"/>
          </a:p>
        </p:txBody>
      </p:sp>
    </p:spTree>
    <p:extLst>
      <p:ext uri="{BB962C8B-B14F-4D97-AF65-F5344CB8AC3E}">
        <p14:creationId xmlns:p14="http://schemas.microsoft.com/office/powerpoint/2010/main" val="1225330599"/>
      </p:ext>
    </p:extLst>
  </p:cSld>
  <p:clrMap bg1="lt1" tx1="dk1" bg2="lt2" tx2="dk2" accent1="accent1" accent2="accent2" accent3="accent3" accent4="accent4" accent5="accent5" accent6="accent6" hlink="hlink" folHlink="folHlink"/>
  <p:sldLayoutIdLst>
    <p:sldLayoutId id="2147484157" r:id="rId1"/>
    <p:sldLayoutId id="2147484158" r:id="rId2"/>
    <p:sldLayoutId id="2147484159" r:id="rId3"/>
    <p:sldLayoutId id="2147484160" r:id="rId4"/>
    <p:sldLayoutId id="2147484161" r:id="rId5"/>
    <p:sldLayoutId id="2147484162" r:id="rId6"/>
    <p:sldLayoutId id="2147484163" r:id="rId7"/>
    <p:sldLayoutId id="2147484164" r:id="rId8"/>
    <p:sldLayoutId id="2147484165" r:id="rId9"/>
    <p:sldLayoutId id="2147484166" r:id="rId10"/>
    <p:sldLayoutId id="2147484167" r:id="rId11"/>
    <p:sldLayoutId id="2147484168" r:id="rId12"/>
    <p:sldLayoutId id="2147484169" r:id="rId13"/>
    <p:sldLayoutId id="2147484170" r:id="rId14"/>
    <p:sldLayoutId id="2147484171" r:id="rId15"/>
    <p:sldLayoutId id="214748417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Adding Formulas to Power Pivot</a:t>
            </a:r>
          </a:p>
        </p:txBody>
      </p:sp>
      <p:sp>
        <p:nvSpPr>
          <p:cNvPr id="3" name="Subtitle 2"/>
          <p:cNvSpPr>
            <a:spLocks noGrp="1"/>
          </p:cNvSpPr>
          <p:nvPr>
            <p:ph type="subTitle" idx="1"/>
          </p:nvPr>
        </p:nvSpPr>
        <p:spPr/>
        <p:txBody>
          <a:bodyPr/>
          <a:lstStyle/>
          <a:p>
            <a:r>
              <a:rPr lang="en-US" dirty="0" err="1"/>
              <a:t>C.K.Leng</a:t>
            </a:r>
            <a:endParaRPr lang="en-US" dirty="0"/>
          </a:p>
        </p:txBody>
      </p:sp>
    </p:spTree>
    <p:extLst>
      <p:ext uri="{BB962C8B-B14F-4D97-AF65-F5344CB8AC3E}">
        <p14:creationId xmlns:p14="http://schemas.microsoft.com/office/powerpoint/2010/main" val="44842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9282986" cy="1280890"/>
          </a:xfrm>
        </p:spPr>
        <p:txBody>
          <a:bodyPr/>
          <a:lstStyle/>
          <a:p>
            <a:r>
              <a:rPr lang="en-US" dirty="0"/>
              <a:t>Exercise</a:t>
            </a:r>
          </a:p>
        </p:txBody>
      </p:sp>
      <p:sp>
        <p:nvSpPr>
          <p:cNvPr id="3" name="Content Placeholder 2"/>
          <p:cNvSpPr>
            <a:spLocks noGrp="1"/>
          </p:cNvSpPr>
          <p:nvPr>
            <p:ph idx="1"/>
          </p:nvPr>
        </p:nvSpPr>
        <p:spPr/>
        <p:txBody>
          <a:bodyPr/>
          <a:lstStyle/>
          <a:p>
            <a:r>
              <a:rPr lang="en-US" dirty="0"/>
              <a:t>Free Your Data with Cube Functions</a:t>
            </a:r>
          </a:p>
          <a:p>
            <a:pPr marL="0" indent="0">
              <a:buNone/>
            </a:pPr>
            <a:endParaRPr lang="en-US" dirty="0"/>
          </a:p>
          <a:p>
            <a:pPr marL="0" indent="0">
              <a:buNone/>
            </a:pPr>
            <a:endParaRPr lang="en-US" dirty="0"/>
          </a:p>
        </p:txBody>
      </p:sp>
      <p:pic>
        <p:nvPicPr>
          <p:cNvPr id="2056" name="Picture 8" descr="Exercise icon">
            <a:extLst>
              <a:ext uri="{FF2B5EF4-FFF2-40B4-BE49-F238E27FC236}">
                <a16:creationId xmlns:a16="http://schemas.microsoft.com/office/drawing/2014/main" id="{BB3CC4A6-99DC-4922-8A7C-56298D7C10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9212" y="1533525"/>
            <a:ext cx="485775" cy="4857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57E8A9B-B185-4052-A5C6-1E874DBF0250}"/>
              </a:ext>
            </a:extLst>
          </p:cNvPr>
          <p:cNvSpPr txBox="1"/>
          <p:nvPr/>
        </p:nvSpPr>
        <p:spPr>
          <a:xfrm>
            <a:off x="2977979" y="1659364"/>
            <a:ext cx="1608133" cy="369332"/>
          </a:xfrm>
          <a:prstGeom prst="rect">
            <a:avLst/>
          </a:prstGeom>
          <a:noFill/>
        </p:spPr>
        <p:txBody>
          <a:bodyPr wrap="none" rtlCol="0">
            <a:spAutoFit/>
          </a:bodyPr>
          <a:lstStyle/>
          <a:p>
            <a:r>
              <a:rPr lang="en-MY" dirty="0"/>
              <a:t>(Page 89-90)</a:t>
            </a:r>
          </a:p>
        </p:txBody>
      </p:sp>
    </p:spTree>
    <p:extLst>
      <p:ext uri="{BB962C8B-B14F-4D97-AF65-F5344CB8AC3E}">
        <p14:creationId xmlns:p14="http://schemas.microsoft.com/office/powerpoint/2010/main" val="902799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endParaRPr lang="en-MY" dirty="0"/>
          </a:p>
        </p:txBody>
      </p:sp>
      <p:sp>
        <p:nvSpPr>
          <p:cNvPr id="3" name="Content Placeholder 2"/>
          <p:cNvSpPr>
            <a:spLocks noGrp="1"/>
          </p:cNvSpPr>
          <p:nvPr>
            <p:ph idx="1"/>
          </p:nvPr>
        </p:nvSpPr>
        <p:spPr/>
        <p:txBody>
          <a:bodyPr>
            <a:normAutofit/>
          </a:bodyPr>
          <a:lstStyle/>
          <a:p>
            <a:r>
              <a:rPr lang="en-US" dirty="0"/>
              <a:t>When analyzing data with Power Pivot, you often find the need to expand your analysis to include data based on calculations that are not in the original data set. </a:t>
            </a:r>
          </a:p>
          <a:p>
            <a:r>
              <a:rPr lang="en-US" dirty="0"/>
              <a:t>Power Pivot has a robust set of functions (called DAX functions) that allow you to perform mathematical operations, recursive calculations, data lookups, and much more.</a:t>
            </a:r>
          </a:p>
          <a:p>
            <a:r>
              <a:rPr lang="en-US" dirty="0"/>
              <a:t>This module introduces you to DAX functions and provides the ground rules for building your own calculations in Power Pivot data models.</a:t>
            </a:r>
          </a:p>
        </p:txBody>
      </p:sp>
    </p:spTree>
    <p:extLst>
      <p:ext uri="{BB962C8B-B14F-4D97-AF65-F5344CB8AC3E}">
        <p14:creationId xmlns:p14="http://schemas.microsoft.com/office/powerpoint/2010/main" val="1468325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Enhancing Power Pivot Data with Calculated Columns</a:t>
            </a:r>
            <a:endParaRPr lang="en-MY" dirty="0"/>
          </a:p>
        </p:txBody>
      </p:sp>
      <p:sp>
        <p:nvSpPr>
          <p:cNvPr id="3" name="Content Placeholder 2"/>
          <p:cNvSpPr>
            <a:spLocks noGrp="1"/>
          </p:cNvSpPr>
          <p:nvPr>
            <p:ph idx="1"/>
          </p:nvPr>
        </p:nvSpPr>
        <p:spPr>
          <a:xfrm>
            <a:off x="2589212" y="2133600"/>
            <a:ext cx="8915400" cy="4580021"/>
          </a:xfrm>
        </p:spPr>
        <p:txBody>
          <a:bodyPr>
            <a:normAutofit/>
          </a:bodyPr>
          <a:lstStyle/>
          <a:p>
            <a:r>
              <a:rPr lang="en-US" dirty="0"/>
              <a:t>Calculated columns are columns you create to enhance a Power Pivot table with your own formulas. </a:t>
            </a:r>
          </a:p>
          <a:p>
            <a:r>
              <a:rPr lang="en-US" dirty="0"/>
              <a:t>When you enter calculated columns directly in the Power Pivot window, they become part of the source data you use to feed your pivot table. </a:t>
            </a:r>
          </a:p>
          <a:p>
            <a:r>
              <a:rPr lang="en-US" dirty="0"/>
              <a:t>Calculated columns work at the row level. That is to say, the formulas you create in a calculated column perform their operations based on the data in each individual row.</a:t>
            </a:r>
          </a:p>
          <a:p>
            <a:r>
              <a:rPr lang="en-US" dirty="0"/>
              <a:t>Calculated measures are used to perform more complex calculations that work on an aggregation of data. These calculations are applied directly to a pivot table, creating a sort of virtual column that can’t be seen in the Power Pivot window. </a:t>
            </a:r>
          </a:p>
          <a:p>
            <a:r>
              <a:rPr lang="en-US" dirty="0"/>
              <a:t>Calculated measures are needed whenever you need to calculate based on an aggregated grouping of rows </a:t>
            </a:r>
          </a:p>
        </p:txBody>
      </p:sp>
    </p:spTree>
    <p:extLst>
      <p:ext uri="{BB962C8B-B14F-4D97-AF65-F5344CB8AC3E}">
        <p14:creationId xmlns:p14="http://schemas.microsoft.com/office/powerpoint/2010/main" val="2028954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9282986" cy="1280890"/>
          </a:xfrm>
        </p:spPr>
        <p:txBody>
          <a:bodyPr/>
          <a:lstStyle/>
          <a:p>
            <a:r>
              <a:rPr lang="en-US" dirty="0"/>
              <a:t>Exercise</a:t>
            </a:r>
          </a:p>
        </p:txBody>
      </p:sp>
      <p:sp>
        <p:nvSpPr>
          <p:cNvPr id="3" name="Content Placeholder 2"/>
          <p:cNvSpPr>
            <a:spLocks noGrp="1"/>
          </p:cNvSpPr>
          <p:nvPr>
            <p:ph idx="1"/>
          </p:nvPr>
        </p:nvSpPr>
        <p:spPr/>
        <p:txBody>
          <a:bodyPr/>
          <a:lstStyle/>
          <a:p>
            <a:r>
              <a:rPr lang="en-US" dirty="0"/>
              <a:t>Creating your first calculated column</a:t>
            </a:r>
          </a:p>
          <a:p>
            <a:r>
              <a:rPr lang="en-US" dirty="0"/>
              <a:t>Formatting calculated columns</a:t>
            </a:r>
          </a:p>
          <a:p>
            <a:r>
              <a:rPr lang="en-US" dirty="0"/>
              <a:t>Referencing calculated columns in other calculations</a:t>
            </a:r>
          </a:p>
          <a:p>
            <a:r>
              <a:rPr lang="en-US" dirty="0"/>
              <a:t>Hiding calculated columns from end users</a:t>
            </a:r>
          </a:p>
          <a:p>
            <a:pPr marL="0" indent="0">
              <a:buNone/>
            </a:pPr>
            <a:endParaRPr lang="en-US" dirty="0"/>
          </a:p>
        </p:txBody>
      </p:sp>
      <p:pic>
        <p:nvPicPr>
          <p:cNvPr id="2056" name="Picture 8" descr="Exercise icon">
            <a:extLst>
              <a:ext uri="{FF2B5EF4-FFF2-40B4-BE49-F238E27FC236}">
                <a16:creationId xmlns:a16="http://schemas.microsoft.com/office/drawing/2014/main" id="{BB3CC4A6-99DC-4922-8A7C-56298D7C10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9212" y="1533525"/>
            <a:ext cx="485775" cy="4857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57E8A9B-B185-4052-A5C6-1E874DBF0250}"/>
              </a:ext>
            </a:extLst>
          </p:cNvPr>
          <p:cNvSpPr txBox="1"/>
          <p:nvPr/>
        </p:nvSpPr>
        <p:spPr>
          <a:xfrm>
            <a:off x="2977979" y="1659364"/>
            <a:ext cx="1608133" cy="369332"/>
          </a:xfrm>
          <a:prstGeom prst="rect">
            <a:avLst/>
          </a:prstGeom>
          <a:noFill/>
        </p:spPr>
        <p:txBody>
          <a:bodyPr wrap="none" rtlCol="0">
            <a:spAutoFit/>
          </a:bodyPr>
          <a:lstStyle/>
          <a:p>
            <a:r>
              <a:rPr lang="en-MY" dirty="0"/>
              <a:t>(Page 76-79)</a:t>
            </a:r>
          </a:p>
        </p:txBody>
      </p:sp>
    </p:spTree>
    <p:extLst>
      <p:ext uri="{BB962C8B-B14F-4D97-AF65-F5344CB8AC3E}">
        <p14:creationId xmlns:p14="http://schemas.microsoft.com/office/powerpoint/2010/main" val="1101175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Utilizing DAX to Create Calculated Columns</a:t>
            </a:r>
            <a:endParaRPr lang="en-MY" dirty="0"/>
          </a:p>
        </p:txBody>
      </p:sp>
      <p:sp>
        <p:nvSpPr>
          <p:cNvPr id="3" name="Content Placeholder 2"/>
          <p:cNvSpPr>
            <a:spLocks noGrp="1"/>
          </p:cNvSpPr>
          <p:nvPr>
            <p:ph idx="1"/>
          </p:nvPr>
        </p:nvSpPr>
        <p:spPr>
          <a:xfrm>
            <a:off x="2589212" y="2133601"/>
            <a:ext cx="8915400" cy="2486526"/>
          </a:xfrm>
        </p:spPr>
        <p:txBody>
          <a:bodyPr>
            <a:normAutofit/>
          </a:bodyPr>
          <a:lstStyle/>
          <a:p>
            <a:r>
              <a:rPr lang="en-US" dirty="0"/>
              <a:t>Data Analysis Expressions, or DAX, is essentially the formula language that Power Pivot uses to perform calculations within its own construct of tables and columns.</a:t>
            </a:r>
          </a:p>
          <a:p>
            <a:r>
              <a:rPr lang="en-US" dirty="0"/>
              <a:t>The DAX formula language comes supplied with its own set of functions. Some of these functions can be used in calculated columns for row-level calculations, and others are designed to be used in calculated measures to aggregate operations.</a:t>
            </a:r>
          </a:p>
        </p:txBody>
      </p:sp>
    </p:spTree>
    <p:extLst>
      <p:ext uri="{BB962C8B-B14F-4D97-AF65-F5344CB8AC3E}">
        <p14:creationId xmlns:p14="http://schemas.microsoft.com/office/powerpoint/2010/main" val="1758188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9282986" cy="1280890"/>
          </a:xfrm>
        </p:spPr>
        <p:txBody>
          <a:bodyPr/>
          <a:lstStyle/>
          <a:p>
            <a:r>
              <a:rPr lang="en-US" dirty="0"/>
              <a:t>Exercise</a:t>
            </a:r>
          </a:p>
        </p:txBody>
      </p:sp>
      <p:sp>
        <p:nvSpPr>
          <p:cNvPr id="3" name="Content Placeholder 2"/>
          <p:cNvSpPr>
            <a:spLocks noGrp="1"/>
          </p:cNvSpPr>
          <p:nvPr>
            <p:ph idx="1"/>
          </p:nvPr>
        </p:nvSpPr>
        <p:spPr/>
        <p:txBody>
          <a:bodyPr/>
          <a:lstStyle/>
          <a:p>
            <a:r>
              <a:rPr lang="en-US" dirty="0"/>
              <a:t>Identifying DAX functions that are safe for calculated columns</a:t>
            </a:r>
          </a:p>
          <a:p>
            <a:r>
              <a:rPr lang="en-US" dirty="0"/>
              <a:t>Building DAX-driven calculated columns</a:t>
            </a:r>
          </a:p>
          <a:p>
            <a:r>
              <a:rPr lang="en-US" dirty="0"/>
              <a:t>Month sorting in Power Pivot–driven pivot tables</a:t>
            </a:r>
          </a:p>
          <a:p>
            <a:r>
              <a:rPr lang="en-US" dirty="0"/>
              <a:t>Referencing fields from other tables</a:t>
            </a:r>
          </a:p>
          <a:p>
            <a:r>
              <a:rPr lang="en-US" dirty="0"/>
              <a:t>Nesting functions</a:t>
            </a:r>
          </a:p>
          <a:p>
            <a:endParaRPr lang="en-US" dirty="0"/>
          </a:p>
          <a:p>
            <a:pPr marL="0" indent="0">
              <a:buNone/>
            </a:pPr>
            <a:endParaRPr lang="en-US" dirty="0"/>
          </a:p>
        </p:txBody>
      </p:sp>
      <p:pic>
        <p:nvPicPr>
          <p:cNvPr id="2056" name="Picture 8" descr="Exercise icon">
            <a:extLst>
              <a:ext uri="{FF2B5EF4-FFF2-40B4-BE49-F238E27FC236}">
                <a16:creationId xmlns:a16="http://schemas.microsoft.com/office/drawing/2014/main" id="{BB3CC4A6-99DC-4922-8A7C-56298D7C10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9212" y="1533525"/>
            <a:ext cx="485775" cy="4857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57E8A9B-B185-4052-A5C6-1E874DBF0250}"/>
              </a:ext>
            </a:extLst>
          </p:cNvPr>
          <p:cNvSpPr txBox="1"/>
          <p:nvPr/>
        </p:nvSpPr>
        <p:spPr>
          <a:xfrm>
            <a:off x="2977979" y="1659364"/>
            <a:ext cx="1608133" cy="369332"/>
          </a:xfrm>
          <a:prstGeom prst="rect">
            <a:avLst/>
          </a:prstGeom>
          <a:noFill/>
        </p:spPr>
        <p:txBody>
          <a:bodyPr wrap="none" rtlCol="0">
            <a:spAutoFit/>
          </a:bodyPr>
          <a:lstStyle/>
          <a:p>
            <a:r>
              <a:rPr lang="en-MY" dirty="0"/>
              <a:t>(Page 80-86)</a:t>
            </a:r>
          </a:p>
        </p:txBody>
      </p:sp>
    </p:spTree>
    <p:extLst>
      <p:ext uri="{BB962C8B-B14F-4D97-AF65-F5344CB8AC3E}">
        <p14:creationId xmlns:p14="http://schemas.microsoft.com/office/powerpoint/2010/main" val="3671617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Understanding Calculated Measures</a:t>
            </a:r>
            <a:endParaRPr lang="en-MY" dirty="0"/>
          </a:p>
        </p:txBody>
      </p:sp>
      <p:sp>
        <p:nvSpPr>
          <p:cNvPr id="3" name="Content Placeholder 2"/>
          <p:cNvSpPr>
            <a:spLocks noGrp="1"/>
          </p:cNvSpPr>
          <p:nvPr>
            <p:ph idx="1"/>
          </p:nvPr>
        </p:nvSpPr>
        <p:spPr>
          <a:xfrm>
            <a:off x="2589212" y="2133601"/>
            <a:ext cx="8915400" cy="2486526"/>
          </a:xfrm>
        </p:spPr>
        <p:txBody>
          <a:bodyPr>
            <a:normAutofit/>
          </a:bodyPr>
          <a:lstStyle/>
          <a:p>
            <a:r>
              <a:rPr lang="en-US" dirty="0"/>
              <a:t>You can enhance the functionality of your Power Pivot reports by using a kind of calculation called a calculated measure. </a:t>
            </a:r>
          </a:p>
          <a:p>
            <a:r>
              <a:rPr lang="en-US" dirty="0"/>
              <a:t>Calculated measures are not applied to the Power Pivot window like calculated columns. Instead, they’re applied directly to the pivot table, creating a sort of virtual column that isn’t visible in the Power Pivot window.</a:t>
            </a:r>
          </a:p>
          <a:p>
            <a:r>
              <a:rPr lang="en-US" dirty="0"/>
              <a:t>You use calculated measures when you need to calculate based on an aggregated grouping of rows.</a:t>
            </a:r>
          </a:p>
        </p:txBody>
      </p:sp>
    </p:spTree>
    <p:extLst>
      <p:ext uri="{BB962C8B-B14F-4D97-AF65-F5344CB8AC3E}">
        <p14:creationId xmlns:p14="http://schemas.microsoft.com/office/powerpoint/2010/main" val="3957079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9282986" cy="1280890"/>
          </a:xfrm>
        </p:spPr>
        <p:txBody>
          <a:bodyPr/>
          <a:lstStyle/>
          <a:p>
            <a:r>
              <a:rPr lang="en-US" dirty="0"/>
              <a:t>Exercise</a:t>
            </a:r>
          </a:p>
        </p:txBody>
      </p:sp>
      <p:sp>
        <p:nvSpPr>
          <p:cNvPr id="3" name="Content Placeholder 2"/>
          <p:cNvSpPr>
            <a:spLocks noGrp="1"/>
          </p:cNvSpPr>
          <p:nvPr>
            <p:ph idx="1"/>
          </p:nvPr>
        </p:nvSpPr>
        <p:spPr/>
        <p:txBody>
          <a:bodyPr/>
          <a:lstStyle/>
          <a:p>
            <a:r>
              <a:rPr lang="en-US" dirty="0"/>
              <a:t>Creating a calculated measure</a:t>
            </a:r>
          </a:p>
          <a:p>
            <a:r>
              <a:rPr lang="en-US" dirty="0"/>
              <a:t>Editing and deleting calculated measures</a:t>
            </a:r>
          </a:p>
          <a:p>
            <a:pPr marL="0" indent="0">
              <a:buNone/>
            </a:pPr>
            <a:endParaRPr lang="en-US" dirty="0"/>
          </a:p>
          <a:p>
            <a:pPr marL="0" indent="0">
              <a:buNone/>
            </a:pPr>
            <a:endParaRPr lang="en-US" dirty="0"/>
          </a:p>
        </p:txBody>
      </p:sp>
      <p:pic>
        <p:nvPicPr>
          <p:cNvPr id="2056" name="Picture 8" descr="Exercise icon">
            <a:extLst>
              <a:ext uri="{FF2B5EF4-FFF2-40B4-BE49-F238E27FC236}">
                <a16:creationId xmlns:a16="http://schemas.microsoft.com/office/drawing/2014/main" id="{BB3CC4A6-99DC-4922-8A7C-56298D7C10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9212" y="1533525"/>
            <a:ext cx="485775" cy="4857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57E8A9B-B185-4052-A5C6-1E874DBF0250}"/>
              </a:ext>
            </a:extLst>
          </p:cNvPr>
          <p:cNvSpPr txBox="1"/>
          <p:nvPr/>
        </p:nvSpPr>
        <p:spPr>
          <a:xfrm>
            <a:off x="2977979" y="1659364"/>
            <a:ext cx="1608133" cy="369332"/>
          </a:xfrm>
          <a:prstGeom prst="rect">
            <a:avLst/>
          </a:prstGeom>
          <a:noFill/>
        </p:spPr>
        <p:txBody>
          <a:bodyPr wrap="none" rtlCol="0">
            <a:spAutoFit/>
          </a:bodyPr>
          <a:lstStyle/>
          <a:p>
            <a:r>
              <a:rPr lang="en-MY" dirty="0"/>
              <a:t>(Page 86-88)</a:t>
            </a:r>
          </a:p>
        </p:txBody>
      </p:sp>
    </p:spTree>
    <p:extLst>
      <p:ext uri="{BB962C8B-B14F-4D97-AF65-F5344CB8AC3E}">
        <p14:creationId xmlns:p14="http://schemas.microsoft.com/office/powerpoint/2010/main" val="304397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 Your Data with Cube Functions</a:t>
            </a:r>
            <a:endParaRPr lang="en-MY" dirty="0"/>
          </a:p>
        </p:txBody>
      </p:sp>
      <p:sp>
        <p:nvSpPr>
          <p:cNvPr id="3" name="Content Placeholder 2"/>
          <p:cNvSpPr>
            <a:spLocks noGrp="1"/>
          </p:cNvSpPr>
          <p:nvPr>
            <p:ph idx="1"/>
          </p:nvPr>
        </p:nvSpPr>
        <p:spPr>
          <a:xfrm>
            <a:off x="2589212" y="2133601"/>
            <a:ext cx="8915400" cy="2486526"/>
          </a:xfrm>
        </p:spPr>
        <p:txBody>
          <a:bodyPr>
            <a:normAutofit lnSpcReduction="10000"/>
          </a:bodyPr>
          <a:lstStyle/>
          <a:p>
            <a:r>
              <a:rPr lang="en-US" dirty="0"/>
              <a:t>Cube functions are Excel functions that can be used to access the data in a Power Pivot Data Model outside the constraints of a pivot table. Although cube functions aren’t technically used to create calculations themselves, they can be used to free PowerPivot data so that it can be used with formulas you may have in other parts of your Excel spreadsheet.</a:t>
            </a:r>
          </a:p>
          <a:p>
            <a:r>
              <a:rPr lang="en-US" dirty="0"/>
              <a:t>One of the easiest ways to start exploring cube functions is to allow Excel to convert your Power Pivot </a:t>
            </a:r>
            <a:r>
              <a:rPr lang="en-US" dirty="0" err="1"/>
              <a:t>pivot</a:t>
            </a:r>
            <a:r>
              <a:rPr lang="en-US" dirty="0"/>
              <a:t> table into cube functions. The idea is to tell Excel to replace all cells in the pivot table with a formula that connects back to the Power Pivot Data Model</a:t>
            </a:r>
          </a:p>
        </p:txBody>
      </p:sp>
    </p:spTree>
    <p:extLst>
      <p:ext uri="{BB962C8B-B14F-4D97-AF65-F5344CB8AC3E}">
        <p14:creationId xmlns:p14="http://schemas.microsoft.com/office/powerpoint/2010/main" val="407585221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547</TotalTime>
  <Words>600</Words>
  <Application>Microsoft Office PowerPoint</Application>
  <PresentationFormat>Widescreen</PresentationFormat>
  <Paragraphs>42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Wisp</vt:lpstr>
      <vt:lpstr>Adding Formulas to Power Pivot</vt:lpstr>
      <vt:lpstr>Introduction</vt:lpstr>
      <vt:lpstr>Enhancing Power Pivot Data with Calculated Columns</vt:lpstr>
      <vt:lpstr>Exercise</vt:lpstr>
      <vt:lpstr>Utilizing DAX to Create Calculated Columns</vt:lpstr>
      <vt:lpstr>Exercise</vt:lpstr>
      <vt:lpstr>Understanding Calculated Measures</vt:lpstr>
      <vt:lpstr>Exercise</vt:lpstr>
      <vt:lpstr>Free Your Data with Cube Functions</vt:lpstr>
      <vt:lpstr>Exercise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Python Essential</dc:title>
  <dc:creator>Windows User</dc:creator>
  <cp:lastModifiedBy>Corporate Trainer - Trainer 4</cp:lastModifiedBy>
  <cp:revision>65</cp:revision>
  <dcterms:created xsi:type="dcterms:W3CDTF">2016-07-25T18:28:04Z</dcterms:created>
  <dcterms:modified xsi:type="dcterms:W3CDTF">2023-02-23T02:51:33Z</dcterms:modified>
</cp:coreProperties>
</file>